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97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70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39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73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722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40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38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44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42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32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01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95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-130936" y="0"/>
            <a:ext cx="689019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24198" y="2235200"/>
            <a:ext cx="9144000" cy="1314824"/>
          </a:xfrm>
        </p:spPr>
        <p:txBody>
          <a:bodyPr>
            <a:noAutofit/>
          </a:bodyPr>
          <a:lstStyle/>
          <a:p>
            <a:pPr fontAlgn="base"/>
            <a:r>
              <a:rPr lang="ru-RU" sz="2400" b="1" dirty="0"/>
              <a:t> </a:t>
            </a:r>
            <a:r>
              <a:rPr lang="ru-RU" sz="2400" b="1" dirty="0" smtClean="0"/>
              <a:t>Приложение 2</a:t>
            </a:r>
            <a:br>
              <a:rPr lang="ru-RU" sz="2400" b="1" dirty="0" smtClean="0"/>
            </a:br>
            <a:r>
              <a:rPr lang="ru-RU" sz="2400" b="1" dirty="0" smtClean="0">
                <a:solidFill>
                  <a:srgbClr val="C00000"/>
                </a:solidFill>
                <a:latin typeface="Sniglet"/>
                <a:ea typeface="Sniglet"/>
                <a:cs typeface="Sniglet"/>
              </a:rPr>
              <a:t>Порядок </a:t>
            </a:r>
            <a:r>
              <a:rPr lang="ru-RU" sz="2400" b="1" dirty="0">
                <a:solidFill>
                  <a:srgbClr val="C00000"/>
                </a:solidFill>
                <a:latin typeface="Sniglet"/>
                <a:ea typeface="Sniglet"/>
                <a:cs typeface="Sniglet"/>
              </a:rPr>
              <a:t>организация занятий с использованием дистанционных образовательных технологий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3445098" y="220923"/>
            <a:ext cx="7702201" cy="2257729"/>
            <a:chOff x="1441799" y="189585"/>
            <a:chExt cx="7702201" cy="2257729"/>
          </a:xfrm>
        </p:grpSpPr>
        <p:sp>
          <p:nvSpPr>
            <p:cNvPr id="6" name="TextBox 5"/>
            <p:cNvSpPr txBox="1"/>
            <p:nvPr/>
          </p:nvSpPr>
          <p:spPr>
            <a:xfrm>
              <a:off x="1441799" y="1230985"/>
              <a:ext cx="7702201" cy="1216329"/>
            </a:xfrm>
            <a:prstGeom prst="rect">
              <a:avLst/>
            </a:prstGeom>
            <a:noFill/>
          </p:spPr>
          <p:txBody>
            <a:bodyPr wrap="square" lIns="107287" tIns="53643" rIns="107287" bIns="53643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КОЛЛЕДЖ </a:t>
              </a:r>
            </a:p>
            <a:p>
              <a:pPr algn="ctr"/>
              <a:r>
                <a:rPr lang="ru-RU" sz="24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МЕЖДУНАРОДНОЙ АКАДЕМИИ БИЗНЕСА</a:t>
              </a:r>
            </a:p>
            <a:p>
              <a:pPr algn="r"/>
              <a:endParaRPr lang="ru-RU" sz="2400" b="1" dirty="0">
                <a:solidFill>
                  <a:srgbClr val="003366"/>
                </a:solidFill>
                <a:latin typeface="Sniglet"/>
                <a:ea typeface="Sniglet"/>
                <a:cs typeface="Sniglet"/>
                <a:sym typeface="Sniglet"/>
              </a:endParaRPr>
            </a:p>
          </p:txBody>
        </p:sp>
        <p:pic>
          <p:nvPicPr>
            <p:cNvPr id="7" name="Picture 2" descr="C:\Users\маб\Desktop\logo ma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9681" y="189585"/>
              <a:ext cx="2365351" cy="810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59262" y="5159447"/>
            <a:ext cx="5314681" cy="1655762"/>
          </a:xfrm>
        </p:spPr>
        <p:txBody>
          <a:bodyPr>
            <a:normAutofit/>
          </a:bodyPr>
          <a:lstStyle/>
          <a:p>
            <a:pPr hangingPunct="0"/>
            <a:r>
              <a:rPr lang="kk-KZ" sz="1600" dirty="0">
                <a:solidFill>
                  <a:srgbClr val="002060"/>
                </a:solidFill>
              </a:rPr>
              <a:t>Методические </a:t>
            </a:r>
            <a:r>
              <a:rPr lang="kk-KZ" sz="1600" dirty="0" smtClean="0">
                <a:solidFill>
                  <a:srgbClr val="002060"/>
                </a:solidFill>
              </a:rPr>
              <a:t>рекомендации </a:t>
            </a:r>
            <a:br>
              <a:rPr lang="kk-KZ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по </a:t>
            </a:r>
            <a:r>
              <a:rPr lang="ru-RU" sz="1600" dirty="0">
                <a:solidFill>
                  <a:srgbClr val="002060"/>
                </a:solidFill>
              </a:rPr>
              <a:t>организации учебного процесса в организациях технического и профессионального, </a:t>
            </a:r>
            <a:r>
              <a:rPr lang="ru-RU" sz="1600" dirty="0" err="1">
                <a:solidFill>
                  <a:srgbClr val="002060"/>
                </a:solidFill>
              </a:rPr>
              <a:t>послесреднего</a:t>
            </a:r>
            <a:r>
              <a:rPr lang="ru-RU" sz="1600" dirty="0">
                <a:solidFill>
                  <a:srgbClr val="002060"/>
                </a:solidFill>
              </a:rPr>
              <a:t> образования в период ограничительных мер, связанных с распространением </a:t>
            </a:r>
            <a:r>
              <a:rPr lang="ru-RU" sz="1600" dirty="0" err="1">
                <a:solidFill>
                  <a:srgbClr val="002060"/>
                </a:solidFill>
              </a:rPr>
              <a:t>коронавирусной</a:t>
            </a:r>
            <a:r>
              <a:rPr lang="ru-RU" sz="1600" dirty="0">
                <a:solidFill>
                  <a:srgbClr val="002060"/>
                </a:solidFill>
              </a:rPr>
              <a:t> инфекции</a:t>
            </a:r>
          </a:p>
          <a:p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4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 rotWithShape="1">
          <a:blip r:embed="rId2" cstate="print"/>
          <a:srcRect r="21101"/>
          <a:stretch/>
        </p:blipFill>
        <p:spPr bwMode="auto">
          <a:xfrm rot="10800000" flipV="1">
            <a:off x="0" y="0"/>
            <a:ext cx="5276046" cy="696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1981" y="485677"/>
            <a:ext cx="6774288" cy="1325563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Sniglet"/>
                <a:ea typeface="Sniglet"/>
                <a:cs typeface="Sniglet"/>
              </a:rPr>
              <a:t>Порядок организация занятий с использованием </a:t>
            </a:r>
            <a:r>
              <a:rPr lang="ru-RU" sz="2400" b="1" dirty="0" smtClean="0">
                <a:solidFill>
                  <a:srgbClr val="C00000"/>
                </a:solidFill>
                <a:latin typeface="Sniglet"/>
                <a:ea typeface="Sniglet"/>
                <a:cs typeface="Sniglet"/>
              </a:rPr>
              <a:t>ДОТ</a:t>
            </a:r>
            <a:endParaRPr lang="kk-KZ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9594" y="1879077"/>
            <a:ext cx="9537879" cy="4351338"/>
          </a:xfrm>
        </p:spPr>
        <p:txBody>
          <a:bodyPr>
            <a:normAutofit/>
          </a:bodyPr>
          <a:lstStyle/>
          <a:p>
            <a:pPr fontAlgn="base"/>
            <a:r>
              <a:rPr lang="ru-RU" dirty="0"/>
              <a:t>Занятия с использованием ДОТ проводятся </a:t>
            </a:r>
            <a:r>
              <a:rPr lang="ru-RU" b="1" dirty="0"/>
              <a:t>по следующей схеме</a:t>
            </a:r>
            <a:r>
              <a:rPr lang="ru-RU" dirty="0"/>
              <a:t>: </a:t>
            </a:r>
            <a:r>
              <a:rPr lang="ru-RU" b="1" dirty="0"/>
              <a:t>Проведение онлайн-занятия +самостоятельная работа</a:t>
            </a:r>
            <a:r>
              <a:rPr lang="ru-RU" dirty="0"/>
              <a:t> с учебно-методическими материалами по теме и </a:t>
            </a:r>
            <a:r>
              <a:rPr lang="ru-RU" b="1" dirty="0"/>
              <a:t>проведение текущего контроля </a:t>
            </a:r>
            <a:r>
              <a:rPr lang="ru-RU" dirty="0"/>
              <a:t>успеваемости обучающихся. </a:t>
            </a:r>
          </a:p>
          <a:p>
            <a:r>
              <a:rPr lang="ru-RU" dirty="0" smtClean="0"/>
              <a:t> При </a:t>
            </a:r>
            <a:r>
              <a:rPr lang="ru-RU" dirty="0"/>
              <a:t>проведении онлайн-занятий преподаватель может </a:t>
            </a:r>
            <a:r>
              <a:rPr lang="ru-RU" b="1" dirty="0"/>
              <a:t>использовать</a:t>
            </a:r>
            <a:r>
              <a:rPr lang="ru-RU" dirty="0"/>
              <a:t> различные средства обучения: </a:t>
            </a:r>
            <a:r>
              <a:rPr lang="ru-RU" b="1" dirty="0"/>
              <a:t>презентации, </a:t>
            </a:r>
            <a:r>
              <a:rPr lang="ru-RU" b="1" dirty="0" err="1"/>
              <a:t>видеоуроки</a:t>
            </a:r>
            <a:r>
              <a:rPr lang="ru-RU" b="1" dirty="0"/>
              <a:t>, интерактивные плакаты, веб-сайты </a:t>
            </a:r>
            <a:r>
              <a:rPr lang="ru-RU" dirty="0"/>
              <a:t>и другие. </a:t>
            </a:r>
          </a:p>
          <a:p>
            <a:pPr fontAlgn="base"/>
            <a:r>
              <a:rPr lang="ru-RU" dirty="0"/>
              <a:t>Онлайн-занятия </a:t>
            </a:r>
            <a:r>
              <a:rPr lang="ru-RU" b="1" dirty="0"/>
              <a:t>проводятся по утвержденному расписанию</a:t>
            </a:r>
            <a:r>
              <a:rPr lang="ru-RU" dirty="0"/>
              <a:t> </a:t>
            </a:r>
            <a:r>
              <a:rPr lang="ru-RU" b="1" dirty="0"/>
              <a:t>занятий с помощью онлайн ресурса</a:t>
            </a:r>
            <a:r>
              <a:rPr lang="ru-RU" dirty="0"/>
              <a:t>. </a:t>
            </a:r>
          </a:p>
          <a:p>
            <a:pPr marL="0" indent="0" hangingPunct="0">
              <a:buNone/>
            </a:pP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8796269" y="170310"/>
            <a:ext cx="3651795" cy="999369"/>
            <a:chOff x="1631944" y="189585"/>
            <a:chExt cx="7702201" cy="2114695"/>
          </a:xfrm>
        </p:grpSpPr>
        <p:sp>
          <p:nvSpPr>
            <p:cNvPr id="6" name="TextBox 5"/>
            <p:cNvSpPr txBox="1"/>
            <p:nvPr/>
          </p:nvSpPr>
          <p:spPr>
            <a:xfrm>
              <a:off x="1631944" y="1000456"/>
              <a:ext cx="7702201" cy="1303824"/>
            </a:xfrm>
            <a:prstGeom prst="rect">
              <a:avLst/>
            </a:prstGeom>
            <a:noFill/>
          </p:spPr>
          <p:txBody>
            <a:bodyPr wrap="square" lIns="107287" tIns="53643" rIns="107287" bIns="53643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КОЛЛЕДЖ </a:t>
              </a:r>
            </a:p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МЕЖДУНАРОДНОЙ АКАДЕМИИ БИЗНЕСА</a:t>
              </a:r>
            </a:p>
            <a:p>
              <a:pPr algn="r"/>
              <a:endParaRPr lang="ru-RU" sz="1100" b="1" dirty="0">
                <a:solidFill>
                  <a:srgbClr val="003366"/>
                </a:solidFill>
                <a:latin typeface="Sniglet"/>
                <a:ea typeface="Sniglet"/>
                <a:cs typeface="Sniglet"/>
                <a:sym typeface="Sniglet"/>
              </a:endParaRPr>
            </a:p>
          </p:txBody>
        </p:sp>
        <p:pic>
          <p:nvPicPr>
            <p:cNvPr id="7" name="Picture 2" descr="C:\Users\маб\Desktop\logo ma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9681" y="189585"/>
              <a:ext cx="2365351" cy="810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6866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 rotWithShape="1">
          <a:blip r:embed="rId2" cstate="print"/>
          <a:srcRect r="21101"/>
          <a:stretch/>
        </p:blipFill>
        <p:spPr bwMode="auto">
          <a:xfrm rot="10800000" flipV="1">
            <a:off x="14729" y="0"/>
            <a:ext cx="5276046" cy="696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9084" y="1811338"/>
            <a:ext cx="9537879" cy="44795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400" b="1" dirty="0">
                <a:solidFill>
                  <a:srgbClr val="C00000"/>
                </a:solidFill>
              </a:rPr>
              <a:t>Порядок проведения онлайн-занятия:</a:t>
            </a:r>
          </a:p>
          <a:p>
            <a:pPr marL="0" indent="0">
              <a:buNone/>
            </a:pPr>
            <a:r>
              <a:rPr lang="ru-RU" sz="3800" b="1" i="1" dirty="0"/>
              <a:t>1 шаг</a:t>
            </a:r>
            <a:r>
              <a:rPr lang="ru-RU" sz="3800" b="1" i="1" dirty="0" smtClean="0"/>
              <a:t>. </a:t>
            </a:r>
            <a:r>
              <a:rPr lang="ru-RU" sz="3800" dirty="0" smtClean="0"/>
              <a:t>Составление </a:t>
            </a:r>
            <a:r>
              <a:rPr lang="ru-RU" sz="3800" dirty="0"/>
              <a:t>плана онлайн-занятия. </a:t>
            </a:r>
          </a:p>
          <a:p>
            <a:pPr marL="0" indent="0">
              <a:buNone/>
            </a:pPr>
            <a:r>
              <a:rPr lang="ru-RU" sz="3800" b="1" i="1" dirty="0"/>
              <a:t>2 шаг</a:t>
            </a:r>
            <a:r>
              <a:rPr lang="ru-RU" sz="3800" b="1" i="1" dirty="0" smtClean="0"/>
              <a:t>. </a:t>
            </a:r>
            <a:r>
              <a:rPr lang="ru-RU" sz="3800" dirty="0" smtClean="0"/>
              <a:t>Техническая </a:t>
            </a:r>
            <a:r>
              <a:rPr lang="ru-RU" sz="3800" dirty="0"/>
              <a:t>организация онлайн-занятия. </a:t>
            </a:r>
          </a:p>
          <a:p>
            <a:pPr marL="0" indent="0">
              <a:buNone/>
            </a:pPr>
            <a:r>
              <a:rPr lang="ru-RU" sz="3800" b="1" i="1" dirty="0"/>
              <a:t>3 шаг.</a:t>
            </a:r>
            <a:r>
              <a:rPr lang="ru-RU" sz="3800" dirty="0"/>
              <a:t> </a:t>
            </a:r>
            <a:r>
              <a:rPr lang="ru-RU" sz="3800" dirty="0" smtClean="0"/>
              <a:t> Подготовка </a:t>
            </a:r>
            <a:r>
              <a:rPr lang="ru-RU" sz="3800" dirty="0"/>
              <a:t>видеоматериала.</a:t>
            </a:r>
          </a:p>
          <a:p>
            <a:pPr marL="0" indent="0">
              <a:buNone/>
            </a:pPr>
            <a:r>
              <a:rPr lang="ru-RU" b="1" dirty="0"/>
              <a:t>Видеоматериал</a:t>
            </a:r>
            <a:r>
              <a:rPr lang="ru-RU" dirty="0"/>
              <a:t> должен содержать следующие структурные компоненты:</a:t>
            </a:r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b="1" dirty="0"/>
              <a:t>вступительная часть </a:t>
            </a:r>
            <a:r>
              <a:rPr lang="ru-RU" dirty="0"/>
              <a:t>- приветствие, озвучивание темы, цели и задачи занятия; определение места изучаемой темы внутри дисциплины/ модуля, краткое описание схемы занятия, рекомендации для обучающимся по просмотру видеоматериала;</a:t>
            </a:r>
          </a:p>
          <a:p>
            <a:pPr marL="0" indent="0">
              <a:buNone/>
            </a:pPr>
            <a:r>
              <a:rPr lang="ru-RU" dirty="0" smtClean="0"/>
              <a:t>2) </a:t>
            </a:r>
            <a:r>
              <a:rPr lang="ru-RU" b="1" dirty="0"/>
              <a:t>содержательная часть </a:t>
            </a:r>
            <a:r>
              <a:rPr lang="ru-RU" dirty="0"/>
              <a:t>– последовательно и системно излагается учебный материал согласно плану занятия с использованием необходимого учебного материала и выбором методов, средств и технологий обучения; </a:t>
            </a:r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b="1" dirty="0"/>
              <a:t>заключительная часть </a:t>
            </a:r>
            <a:r>
              <a:rPr lang="ru-RU" dirty="0"/>
              <a:t>- выводы, рекомендации, обучающимся после просмотра </a:t>
            </a:r>
            <a:r>
              <a:rPr lang="ru-RU" dirty="0" err="1"/>
              <a:t>видеоурока</a:t>
            </a:r>
            <a:r>
              <a:rPr lang="ru-RU" dirty="0"/>
              <a:t>, рекомендуемая литература и Интернет источники для дополнительного изучения темы, заключительная фраза.</a:t>
            </a:r>
          </a:p>
          <a:p>
            <a:pPr marL="0" indent="0">
              <a:buNone/>
            </a:pPr>
            <a:r>
              <a:rPr lang="ru-RU" b="1" dirty="0"/>
              <a:t>Длительность</a:t>
            </a:r>
            <a:r>
              <a:rPr lang="ru-RU" dirty="0"/>
              <a:t> видеоматериала </a:t>
            </a:r>
            <a:r>
              <a:rPr lang="ru-RU" b="1" dirty="0"/>
              <a:t>не должна превышать десяти минут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Видеоматериал сопровождается демонстрацией изображений, видеофрагментов и другими.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8796269" y="170310"/>
            <a:ext cx="3651795" cy="999369"/>
            <a:chOff x="1631944" y="189585"/>
            <a:chExt cx="7702201" cy="2114695"/>
          </a:xfrm>
        </p:grpSpPr>
        <p:sp>
          <p:nvSpPr>
            <p:cNvPr id="6" name="TextBox 5"/>
            <p:cNvSpPr txBox="1"/>
            <p:nvPr/>
          </p:nvSpPr>
          <p:spPr>
            <a:xfrm>
              <a:off x="1631944" y="1000456"/>
              <a:ext cx="7702201" cy="1303824"/>
            </a:xfrm>
            <a:prstGeom prst="rect">
              <a:avLst/>
            </a:prstGeom>
            <a:noFill/>
          </p:spPr>
          <p:txBody>
            <a:bodyPr wrap="square" lIns="107287" tIns="53643" rIns="107287" bIns="53643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КОЛЛЕДЖ </a:t>
              </a:r>
            </a:p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МЕЖДУНАРОДНОЙ АКАДЕМИИ БИЗНЕСА</a:t>
              </a:r>
            </a:p>
            <a:p>
              <a:pPr algn="r"/>
              <a:endParaRPr lang="ru-RU" sz="1100" b="1" dirty="0">
                <a:solidFill>
                  <a:srgbClr val="003366"/>
                </a:solidFill>
                <a:latin typeface="Sniglet"/>
                <a:ea typeface="Sniglet"/>
                <a:cs typeface="Sniglet"/>
                <a:sym typeface="Sniglet"/>
              </a:endParaRPr>
            </a:p>
          </p:txBody>
        </p:sp>
        <p:pic>
          <p:nvPicPr>
            <p:cNvPr id="7" name="Picture 2" descr="C:\Users\маб\Desktop\logo ma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9681" y="189585"/>
              <a:ext cx="2365351" cy="810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022475" y="485775"/>
            <a:ext cx="6773863" cy="1325563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Sniglet"/>
                <a:ea typeface="Sniglet"/>
                <a:cs typeface="Sniglet"/>
              </a:rPr>
              <a:t>Порядок организация занятий с использованием </a:t>
            </a:r>
            <a:r>
              <a:rPr lang="ru-RU" sz="2400" b="1" dirty="0" smtClean="0">
                <a:solidFill>
                  <a:srgbClr val="C00000"/>
                </a:solidFill>
                <a:latin typeface="Sniglet"/>
                <a:ea typeface="Sniglet"/>
                <a:cs typeface="Sniglet"/>
              </a:rPr>
              <a:t>ДОТ</a:t>
            </a:r>
            <a:endParaRPr lang="kk-KZ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47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 rotWithShape="1">
          <a:blip r:embed="rId2" cstate="print"/>
          <a:srcRect r="21101"/>
          <a:stretch/>
        </p:blipFill>
        <p:spPr bwMode="auto">
          <a:xfrm rot="10800000" flipV="1">
            <a:off x="0" y="0"/>
            <a:ext cx="5276046" cy="696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3662" y="1847547"/>
            <a:ext cx="953787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/>
              <a:t>4 шаг</a:t>
            </a:r>
            <a:r>
              <a:rPr lang="ru-RU" sz="2400" b="1" i="1" dirty="0" smtClean="0"/>
              <a:t>. </a:t>
            </a:r>
            <a:r>
              <a:rPr lang="ru-RU" sz="2400" i="1" dirty="0"/>
              <a:t>Проведение </a:t>
            </a:r>
            <a:r>
              <a:rPr lang="ru-RU" sz="2400" i="1" dirty="0"/>
              <a:t>онлайн-занятия.</a:t>
            </a:r>
          </a:p>
          <a:p>
            <a:pPr marL="0" indent="0">
              <a:buNone/>
            </a:pPr>
            <a:r>
              <a:rPr lang="ru-RU" sz="1600" dirty="0"/>
              <a:t>Основное </a:t>
            </a:r>
            <a:r>
              <a:rPr lang="ru-RU" sz="1600" b="1" dirty="0"/>
              <a:t>содержание онлайн занятия </a:t>
            </a:r>
            <a:r>
              <a:rPr lang="ru-RU" sz="1600" dirty="0"/>
              <a:t>включает: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/>
              <a:t>-</a:t>
            </a:r>
            <a:r>
              <a:rPr lang="ru-RU" sz="1600" b="1" dirty="0" smtClean="0"/>
              <a:t>вступление</a:t>
            </a:r>
            <a:r>
              <a:rPr lang="ru-RU" sz="1600" dirty="0" smtClean="0"/>
              <a:t> </a:t>
            </a:r>
            <a:r>
              <a:rPr lang="ru-RU" sz="1600" dirty="0"/>
              <a:t>(приветствие, проверка качества сети и подключенных студентов, оглашение правил проведения занятия);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/>
              <a:t>-</a:t>
            </a:r>
            <a:r>
              <a:rPr lang="ru-RU" sz="1600" b="1" dirty="0" smtClean="0"/>
              <a:t>презентация</a:t>
            </a:r>
            <a:r>
              <a:rPr lang="ru-RU" sz="1600" dirty="0" smtClean="0"/>
              <a:t> </a:t>
            </a:r>
            <a:r>
              <a:rPr lang="ru-RU" sz="1600" dirty="0"/>
              <a:t>учебного материала;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/>
              <a:t>-</a:t>
            </a:r>
            <a:r>
              <a:rPr lang="ru-RU" sz="1600" b="1" dirty="0" smtClean="0"/>
              <a:t>вопросы-ответы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b="1" dirty="0"/>
              <a:t>Внешний вид </a:t>
            </a:r>
            <a:r>
              <a:rPr lang="ru-RU" sz="1600" dirty="0"/>
              <a:t>преподавателя должен соответствовать </a:t>
            </a:r>
            <a:r>
              <a:rPr lang="ru-RU" sz="1600" b="1" dirty="0"/>
              <a:t>деловому стилю</a:t>
            </a:r>
            <a:r>
              <a:rPr lang="ru-RU" sz="1600" dirty="0"/>
              <a:t>, который отличают </a:t>
            </a:r>
            <a:r>
              <a:rPr lang="ru-RU" sz="1600" b="1" dirty="0"/>
              <a:t>официальность</a:t>
            </a:r>
            <a:r>
              <a:rPr lang="ru-RU" sz="1600" dirty="0"/>
              <a:t>, </a:t>
            </a:r>
            <a:r>
              <a:rPr lang="ru-RU" sz="1600" b="1" dirty="0"/>
              <a:t>сдержанность</a:t>
            </a:r>
            <a:r>
              <a:rPr lang="ru-RU" sz="1600" dirty="0"/>
              <a:t>, </a:t>
            </a:r>
            <a:r>
              <a:rPr lang="ru-RU" sz="1600" b="1" dirty="0"/>
              <a:t>аккуратность</a:t>
            </a:r>
            <a:r>
              <a:rPr lang="ru-RU" sz="1600" dirty="0"/>
              <a:t> и не должен противоречить общепринятым нормам приличия. </a:t>
            </a:r>
          </a:p>
          <a:p>
            <a:pPr marL="0" indent="0">
              <a:buNone/>
            </a:pPr>
            <a:r>
              <a:rPr lang="ru-RU" sz="1600" b="1" dirty="0"/>
              <a:t>Речь преподавателя </a:t>
            </a:r>
            <a:r>
              <a:rPr lang="ru-RU" sz="1600" dirty="0"/>
              <a:t>должна быть </a:t>
            </a:r>
            <a:r>
              <a:rPr lang="ru-RU" sz="1600" b="1" dirty="0"/>
              <a:t>грамотной</a:t>
            </a:r>
            <a:r>
              <a:rPr lang="ru-RU" sz="1600" dirty="0"/>
              <a:t>, </a:t>
            </a:r>
            <a:r>
              <a:rPr lang="ru-RU" sz="1600" b="1" dirty="0"/>
              <a:t>разборчивой</a:t>
            </a:r>
            <a:r>
              <a:rPr lang="ru-RU" sz="1600" dirty="0"/>
              <a:t> и </a:t>
            </a:r>
            <a:r>
              <a:rPr lang="ru-RU" sz="1600" b="1" dirty="0"/>
              <a:t>доступной</a:t>
            </a:r>
            <a:r>
              <a:rPr lang="ru-RU" sz="1600" dirty="0"/>
              <a:t> для </a:t>
            </a:r>
            <a:r>
              <a:rPr lang="ru-RU" sz="1600" dirty="0" smtClean="0"/>
              <a:t>обучающихся. </a:t>
            </a:r>
          </a:p>
          <a:p>
            <a:pPr marL="0" indent="0">
              <a:buNone/>
            </a:pPr>
            <a:r>
              <a:rPr lang="ru-RU" sz="1600" b="1" dirty="0" smtClean="0"/>
              <a:t>Произношение</a:t>
            </a:r>
            <a:r>
              <a:rPr lang="ru-RU" sz="1600" dirty="0" smtClean="0"/>
              <a:t> </a:t>
            </a:r>
            <a:r>
              <a:rPr lang="ru-RU" sz="1600" b="1" dirty="0"/>
              <a:t>отчетливым и ясным</a:t>
            </a:r>
            <a:r>
              <a:rPr lang="ru-RU" sz="1600" dirty="0"/>
              <a:t>.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Преподаватель </a:t>
            </a:r>
            <a:r>
              <a:rPr lang="ru-RU" sz="1600" dirty="0"/>
              <a:t>должен </a:t>
            </a:r>
            <a:r>
              <a:rPr lang="ru-RU" sz="1600" b="1" dirty="0"/>
              <a:t>убедительно, свободно </a:t>
            </a:r>
            <a:r>
              <a:rPr lang="ru-RU" sz="1600" dirty="0"/>
              <a:t>и в достаточной мере </a:t>
            </a:r>
            <a:r>
              <a:rPr lang="ru-RU" sz="1600" b="1" dirty="0"/>
              <a:t>эмоционально излагать материал</a:t>
            </a:r>
            <a:r>
              <a:rPr lang="ru-RU" sz="1600" dirty="0"/>
              <a:t>, создавая эффект живого общения со студентами.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8796269" y="170310"/>
            <a:ext cx="3651795" cy="999369"/>
            <a:chOff x="1631944" y="189585"/>
            <a:chExt cx="7702201" cy="2114695"/>
          </a:xfrm>
        </p:grpSpPr>
        <p:sp>
          <p:nvSpPr>
            <p:cNvPr id="6" name="TextBox 5"/>
            <p:cNvSpPr txBox="1"/>
            <p:nvPr/>
          </p:nvSpPr>
          <p:spPr>
            <a:xfrm>
              <a:off x="1631944" y="1000456"/>
              <a:ext cx="7702201" cy="1303824"/>
            </a:xfrm>
            <a:prstGeom prst="rect">
              <a:avLst/>
            </a:prstGeom>
            <a:noFill/>
          </p:spPr>
          <p:txBody>
            <a:bodyPr wrap="square" lIns="107287" tIns="53643" rIns="107287" bIns="53643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КОЛЛЕДЖ </a:t>
              </a:r>
            </a:p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МЕЖДУНАРОДНОЙ АКАДЕМИИ БИЗНЕСА</a:t>
              </a:r>
            </a:p>
            <a:p>
              <a:pPr algn="r"/>
              <a:endParaRPr lang="ru-RU" sz="1100" b="1" dirty="0">
                <a:solidFill>
                  <a:srgbClr val="003366"/>
                </a:solidFill>
                <a:latin typeface="Sniglet"/>
                <a:ea typeface="Sniglet"/>
                <a:cs typeface="Sniglet"/>
                <a:sym typeface="Sniglet"/>
              </a:endParaRPr>
            </a:p>
          </p:txBody>
        </p:sp>
        <p:pic>
          <p:nvPicPr>
            <p:cNvPr id="7" name="Picture 2" descr="C:\Users\маб\Desktop\logo ma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9681" y="189585"/>
              <a:ext cx="2365351" cy="810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022475" y="485775"/>
            <a:ext cx="6773863" cy="1325563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Sniglet"/>
                <a:ea typeface="Sniglet"/>
                <a:cs typeface="Sniglet"/>
              </a:rPr>
              <a:t>Порядок организация занятий с использованием </a:t>
            </a:r>
            <a:r>
              <a:rPr lang="ru-RU" sz="2400" b="1" dirty="0" smtClean="0">
                <a:solidFill>
                  <a:srgbClr val="C00000"/>
                </a:solidFill>
                <a:latin typeface="Sniglet"/>
                <a:ea typeface="Sniglet"/>
                <a:cs typeface="Sniglet"/>
              </a:rPr>
              <a:t>ДОТ</a:t>
            </a:r>
            <a:endParaRPr lang="kk-KZ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2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 rotWithShape="1">
          <a:blip r:embed="rId2" cstate="print"/>
          <a:srcRect r="21101"/>
          <a:stretch/>
        </p:blipFill>
        <p:spPr bwMode="auto">
          <a:xfrm rot="10800000" flipV="1">
            <a:off x="0" y="0"/>
            <a:ext cx="5276046" cy="696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3662" y="1847547"/>
            <a:ext cx="953787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i="1" dirty="0"/>
              <a:t>5 шаг</a:t>
            </a:r>
            <a:r>
              <a:rPr lang="ru-RU" sz="2000" b="1" i="1" dirty="0" smtClean="0"/>
              <a:t>. </a:t>
            </a:r>
            <a:r>
              <a:rPr lang="ru-RU" sz="2000" dirty="0" smtClean="0"/>
              <a:t>Закрепление </a:t>
            </a:r>
            <a:r>
              <a:rPr lang="ru-RU" sz="2000" dirty="0"/>
              <a:t>изученного материала.</a:t>
            </a:r>
          </a:p>
          <a:p>
            <a:pPr marL="0" indent="0">
              <a:buNone/>
            </a:pPr>
            <a:r>
              <a:rPr lang="ru-RU" sz="1600" dirty="0"/>
              <a:t>Все </a:t>
            </a:r>
            <a:r>
              <a:rPr lang="ru-RU" sz="1600" b="1" dirty="0"/>
              <a:t>материалы</a:t>
            </a:r>
            <a:r>
              <a:rPr lang="ru-RU" sz="1600" dirty="0"/>
              <a:t> </a:t>
            </a:r>
            <a:r>
              <a:rPr lang="ru-RU" sz="1600" b="1" dirty="0"/>
              <a:t>размещаются на интернет - платформе и прикрепляются к каждой теме</a:t>
            </a:r>
            <a:r>
              <a:rPr lang="ru-RU" sz="1600" dirty="0"/>
              <a:t>, </a:t>
            </a:r>
            <a:r>
              <a:rPr lang="ru-RU" sz="1600" b="1" dirty="0"/>
              <a:t>доступны для скачивания и просмотра в любое время.</a:t>
            </a:r>
          </a:p>
          <a:p>
            <a:pPr marL="0" indent="0">
              <a:buNone/>
            </a:pPr>
            <a:r>
              <a:rPr lang="ru-RU" sz="1600" dirty="0"/>
              <a:t>Часть занятий, которые невозможно освоить с использованием ДОТ, допускается перенести на следующий академический период (</a:t>
            </a:r>
            <a:r>
              <a:rPr lang="kk-KZ" sz="1600" dirty="0"/>
              <a:t>за исключением выпускных групп</a:t>
            </a:r>
            <a:r>
              <a:rPr lang="ru-RU" sz="1600" dirty="0"/>
              <a:t>) взамен на освоение части учебного материала, которую возможно освоить с использованием ДОТ.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8796269" y="170310"/>
            <a:ext cx="3651795" cy="999369"/>
            <a:chOff x="1631944" y="189585"/>
            <a:chExt cx="7702201" cy="2114695"/>
          </a:xfrm>
        </p:grpSpPr>
        <p:sp>
          <p:nvSpPr>
            <p:cNvPr id="6" name="TextBox 5"/>
            <p:cNvSpPr txBox="1"/>
            <p:nvPr/>
          </p:nvSpPr>
          <p:spPr>
            <a:xfrm>
              <a:off x="1631944" y="1000456"/>
              <a:ext cx="7702201" cy="1303824"/>
            </a:xfrm>
            <a:prstGeom prst="rect">
              <a:avLst/>
            </a:prstGeom>
            <a:noFill/>
          </p:spPr>
          <p:txBody>
            <a:bodyPr wrap="square" lIns="107287" tIns="53643" rIns="107287" bIns="53643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КОЛЛЕДЖ </a:t>
              </a:r>
            </a:p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МЕЖДУНАРОДНОЙ АКАДЕМИИ БИЗНЕСА</a:t>
              </a:r>
            </a:p>
            <a:p>
              <a:pPr algn="r"/>
              <a:endParaRPr lang="ru-RU" sz="1100" b="1" dirty="0">
                <a:solidFill>
                  <a:srgbClr val="003366"/>
                </a:solidFill>
                <a:latin typeface="Sniglet"/>
                <a:ea typeface="Sniglet"/>
                <a:cs typeface="Sniglet"/>
                <a:sym typeface="Sniglet"/>
              </a:endParaRPr>
            </a:p>
          </p:txBody>
        </p:sp>
        <p:pic>
          <p:nvPicPr>
            <p:cNvPr id="7" name="Picture 2" descr="C:\Users\маб\Desktop\logo ma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9681" y="189585"/>
              <a:ext cx="2365351" cy="810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022475" y="485775"/>
            <a:ext cx="6773863" cy="1325563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Sniglet"/>
                <a:ea typeface="Sniglet"/>
                <a:cs typeface="Sniglet"/>
              </a:rPr>
              <a:t>Порядок организация занятий с использованием </a:t>
            </a:r>
            <a:r>
              <a:rPr lang="ru-RU" sz="2400" b="1" dirty="0" smtClean="0">
                <a:solidFill>
                  <a:srgbClr val="C00000"/>
                </a:solidFill>
                <a:latin typeface="Sniglet"/>
                <a:ea typeface="Sniglet"/>
                <a:cs typeface="Sniglet"/>
              </a:rPr>
              <a:t>ДОТ</a:t>
            </a:r>
            <a:endParaRPr lang="kk-KZ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3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347</Words>
  <Application>Microsoft Office PowerPoint</Application>
  <PresentationFormat>Широкоэкранный</PresentationFormat>
  <Paragraphs>41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Sniglet</vt:lpstr>
      <vt:lpstr>Тема Office</vt:lpstr>
      <vt:lpstr> Приложение 2 Порядок организация занятий с использованием дистанционных образовательных технологий</vt:lpstr>
      <vt:lpstr>Порядок организация занятий с использованием ДОТ</vt:lpstr>
      <vt:lpstr>Порядок организация занятий с использованием ДОТ</vt:lpstr>
      <vt:lpstr>Порядок организация занятий с использованием ДОТ</vt:lpstr>
      <vt:lpstr>Порядок организация занятий с использованием ДОТ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участников  учебно-воспитательного  процесса организаций ТиПО</dc:title>
  <dc:creator>User</dc:creator>
  <cp:lastModifiedBy>User</cp:lastModifiedBy>
  <cp:revision>7</cp:revision>
  <dcterms:created xsi:type="dcterms:W3CDTF">2020-07-28T11:39:11Z</dcterms:created>
  <dcterms:modified xsi:type="dcterms:W3CDTF">2020-08-23T19:24:25Z</dcterms:modified>
</cp:coreProperties>
</file>